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rchivo Black" charset="1" panose="020B0A03020202020B04"/>
      <p:regular r:id="rId11"/>
    </p:embeddedFont>
    <p:embeddedFont>
      <p:font typeface="Bebas Neue" charset="1" panose="00000500000000000000"/>
      <p:regular r:id="rId12"/>
    </p:embeddedFont>
    <p:embeddedFont>
      <p:font typeface="Garet" charset="1" panose="00000000000000000000"/>
      <p:regular r:id="rId13"/>
    </p:embeddedFont>
    <p:embeddedFont>
      <p:font typeface="Garet Bold" charset="1" panose="00000000000000000000"/>
      <p:regular r:id="rId14"/>
    </p:embeddedFont>
    <p:embeddedFont>
      <p:font typeface="Inter Bold" charset="1" panose="020B0802030000000004"/>
      <p:regular r:id="rId15"/>
    </p:embeddedFont>
    <p:embeddedFont>
      <p:font typeface="Bebas Neue Bold" charset="1" panose="020B0606020202050201"/>
      <p:regular r:id="rId16"/>
    </p:embeddedFont>
    <p:embeddedFont>
      <p:font typeface="Inter" charset="1" panose="020B05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65" r="0" b="-31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7001" y="899622"/>
            <a:ext cx="592967" cy="510864"/>
          </a:xfrm>
          <a:custGeom>
            <a:avLst/>
            <a:gdLst/>
            <a:ahLst/>
            <a:cxnLst/>
            <a:rect r="r" b="b" t="t" l="l"/>
            <a:pathLst>
              <a:path h="510864" w="592967">
                <a:moveTo>
                  <a:pt x="0" y="0"/>
                </a:moveTo>
                <a:lnTo>
                  <a:pt x="592967" y="0"/>
                </a:lnTo>
                <a:lnTo>
                  <a:pt x="592967" y="510864"/>
                </a:lnTo>
                <a:lnTo>
                  <a:pt x="0" y="51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5918" y="-323850"/>
            <a:ext cx="18162082" cy="560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8"/>
              </a:lnSpc>
            </a:pPr>
            <a:r>
              <a:rPr lang="en-US" sz="16006" spc="73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POLLUTION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8140" y="911860"/>
            <a:ext cx="140159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14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LOGO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creative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01730" y="6093138"/>
            <a:ext cx="408454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AND HOW IT AFFECTS THE NIGHT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DE:VLAD,MATI,STEFAN,DAVID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9373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1120226"/>
            <a:ext cx="5820609" cy="335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LIGHT POLLUTION AFFECTS YOUR SLEEP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949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6993" y="1366809"/>
            <a:ext cx="3563904" cy="127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3"/>
              </a:lnSpc>
            </a:pPr>
            <a:r>
              <a:rPr lang="en-US" sz="3652" spc="12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Melatonin suppression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6993" y="2932262"/>
            <a:ext cx="4335429" cy="244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199" b="true">
                <a:solidFill>
                  <a:srgbClr val="FFFFFF">
                    <a:alpha val="6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Your body’s natural sleep-wake cycle (circadian rhythm) depends on light and darkness. At night, darkness triggers the pineal gland to produce melatonin, the hormone that makes you feel sleepy.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66888" y="2922737"/>
            <a:ext cx="3513003" cy="248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 b="true">
                <a:solidFill>
                  <a:srgbClr val="FFFFFF">
                    <a:alpha val="6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Even dim light during sleep (like a TV glow or city lights through curtains) can fragment sleep and reduce slow-wave (deep) sleep and REM sleep, which are crucial for memory, mood, and physical recovery.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209309" y="7725424"/>
            <a:ext cx="3513003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599" spc="179">
                <a:solidFill>
                  <a:srgbClr val="FFFFFF">
                    <a:alpha val="6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Bright nighttime lighting confuses your body into thinking it’s still daytime, which shifts your circadian clock.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349319" y="5822160"/>
            <a:ext cx="3773102" cy="165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1"/>
              </a:lnSpc>
            </a:pPr>
            <a:r>
              <a:rPr lang="en-US" sz="3179" spc="10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Circadian rhythm disruption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0343" y="1305428"/>
            <a:ext cx="5205938" cy="101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873" spc="9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. Sleep quality and deep sleep reduction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8949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2242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60" y="0"/>
            <a:ext cx="9419889" cy="10287000"/>
          </a:xfrm>
          <a:custGeom>
            <a:avLst/>
            <a:gdLst/>
            <a:ahLst/>
            <a:cxnLst/>
            <a:rect r="r" b="b" t="t" l="l"/>
            <a:pathLst>
              <a:path h="10287000" w="9419889">
                <a:moveTo>
                  <a:pt x="0" y="0"/>
                </a:moveTo>
                <a:lnTo>
                  <a:pt x="9419889" y="0"/>
                </a:lnTo>
                <a:lnTo>
                  <a:pt x="9419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-36800" b="-2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1687" y="0"/>
            <a:ext cx="10916313" cy="10287000"/>
          </a:xfrm>
          <a:custGeom>
            <a:avLst/>
            <a:gdLst/>
            <a:ahLst/>
            <a:cxnLst/>
            <a:rect r="r" b="b" t="t" l="l"/>
            <a:pathLst>
              <a:path h="10287000" w="10916313">
                <a:moveTo>
                  <a:pt x="0" y="0"/>
                </a:moveTo>
                <a:lnTo>
                  <a:pt x="10916313" y="0"/>
                </a:lnTo>
                <a:lnTo>
                  <a:pt x="10916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05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47625"/>
            <a:ext cx="8234586" cy="349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LIGHT POLLUTION AFFECTS THE NIGHT SKY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68335" y="3742055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358515"/>
            <a:ext cx="6866424" cy="359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the light pollution from the light pillars in our town turns the night sky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54949" y="923925"/>
            <a:ext cx="6033373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100" spc="6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From this: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886435" cy="10287000"/>
          </a:xfrm>
          <a:custGeom>
            <a:avLst/>
            <a:gdLst/>
            <a:ahLst/>
            <a:cxnLst/>
            <a:rect r="r" b="b" t="t" l="l"/>
            <a:pathLst>
              <a:path h="10287000" w="12886435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6435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48721" y="0"/>
            <a:ext cx="13062857" cy="10287000"/>
          </a:xfrm>
          <a:custGeom>
            <a:avLst/>
            <a:gdLst/>
            <a:ahLst/>
            <a:cxnLst/>
            <a:rect r="r" b="b" t="t" l="l"/>
            <a:pathLst>
              <a:path h="10287000" w="13062857">
                <a:moveTo>
                  <a:pt x="0" y="0"/>
                </a:moveTo>
                <a:lnTo>
                  <a:pt x="13062857" y="0"/>
                </a:lnTo>
                <a:lnTo>
                  <a:pt x="13062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524709"/>
            <a:ext cx="3642538" cy="17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 THIS: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053" y="942975"/>
            <a:ext cx="3171600" cy="68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HERE’S HOW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562519"/>
            <a:ext cx="16230600" cy="44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The </a:t>
            </a: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Artificial light brightens the night sky, creating a “skyglow” that drowns out fainter stars and celestial objects. In cities, only a handful of the brightest stars are visible, whereas in dark-sky areas, thousands can be seen.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DAG051-LrxA</dc:identifier>
  <dcterms:modified xsi:type="dcterms:W3CDTF">2011-08-01T06:04:30Z</dcterms:modified>
  <cp:revision>1</cp:revision>
  <dc:title>Light Pollut</dc:title>
</cp:coreProperties>
</file>